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D92F2-3F8D-4255-9D8A-DD677ECD0356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59125-72B2-4822-A4DA-811F562EC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905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C3F6-907C-43D8-A5B1-ABE489F5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117834"/>
            <a:ext cx="8144134" cy="1988945"/>
          </a:xfrm>
        </p:spPr>
        <p:txBody>
          <a:bodyPr/>
          <a:lstStyle/>
          <a:p>
            <a:r>
              <a:rPr lang="en-US" dirty="0"/>
              <a:t>Report Writing – Code Enforcement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DFA14-A66E-41B0-9613-03B5D74EBA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Ofc</a:t>
            </a:r>
            <a:r>
              <a:rPr lang="en-US" dirty="0"/>
              <a:t>. Evan Doyle</a:t>
            </a:r>
          </a:p>
        </p:txBody>
      </p:sp>
    </p:spTree>
    <p:extLst>
      <p:ext uri="{BB962C8B-B14F-4D97-AF65-F5344CB8AC3E}">
        <p14:creationId xmlns:p14="http://schemas.microsoft.com/office/powerpoint/2010/main" val="3709029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B8AEF-B1AC-4513-9C84-F86A09AE8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E9AE-2503-4992-A701-BB47CD038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Reader Considerations</a:t>
            </a:r>
          </a:p>
          <a:p>
            <a:pPr lvl="1"/>
            <a:endParaRPr lang="en-US" dirty="0"/>
          </a:p>
          <a:p>
            <a:pPr lvl="1">
              <a:tabLst>
                <a:tab pos="682625" algn="l"/>
              </a:tabLst>
            </a:pPr>
            <a:r>
              <a:rPr lang="en-US" sz="3200" dirty="0"/>
              <a:t> Supervisors, prosecutors, defense attorneys, other officers/agencies, media, insurance 	companies, judges…</a:t>
            </a:r>
          </a:p>
          <a:p>
            <a:pPr lvl="1"/>
            <a:r>
              <a:rPr lang="en-US" sz="3200" dirty="0"/>
              <a:t> Virtually limitless</a:t>
            </a:r>
          </a:p>
          <a:p>
            <a:pPr lvl="1"/>
            <a:r>
              <a:rPr lang="en-US" sz="3200" dirty="0"/>
              <a:t> Report has to be understood to have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838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3BB6-641C-4611-888D-4ED8234B5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7D462-D343-4FEA-A9D5-1DC26D034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Organizing the Report</a:t>
            </a:r>
          </a:p>
          <a:p>
            <a:pPr lvl="1"/>
            <a:endParaRPr lang="en-US" dirty="0"/>
          </a:p>
          <a:p>
            <a:pPr lvl="1"/>
            <a:r>
              <a:rPr lang="en-US" sz="3200" dirty="0"/>
              <a:t> Chronologically</a:t>
            </a:r>
          </a:p>
          <a:p>
            <a:pPr lvl="2">
              <a:tabLst>
                <a:tab pos="1084263" algn="l"/>
              </a:tabLst>
            </a:pPr>
            <a:r>
              <a:rPr lang="en-US" sz="3200" dirty="0"/>
              <a:t> Documenting info by date/time from the first event to the last</a:t>
            </a:r>
          </a:p>
          <a:p>
            <a:pPr lvl="1"/>
            <a:r>
              <a:rPr lang="en-US" sz="3200" dirty="0"/>
              <a:t> Categorically</a:t>
            </a:r>
          </a:p>
          <a:p>
            <a:pPr lvl="1"/>
            <a:r>
              <a:rPr lang="en-US" sz="3200" dirty="0"/>
              <a:t> Use your field notes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10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D085A-9AD6-494D-BB46-0733A6359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18A1B-600D-457F-B455-CA25872DF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Effective Report Writing</a:t>
            </a:r>
          </a:p>
          <a:p>
            <a:pPr lvl="1"/>
            <a:endParaRPr lang="en-US" b="1" dirty="0"/>
          </a:p>
          <a:p>
            <a:pPr lvl="1"/>
            <a:r>
              <a:rPr lang="en-US" sz="2400" dirty="0"/>
              <a:t>The best reports are</a:t>
            </a:r>
          </a:p>
          <a:p>
            <a:pPr lvl="2"/>
            <a:r>
              <a:rPr lang="en-US" sz="2400" dirty="0"/>
              <a:t> Factual			Clear</a:t>
            </a:r>
          </a:p>
          <a:p>
            <a:pPr lvl="2"/>
            <a:r>
              <a:rPr lang="en-US" sz="2400" dirty="0"/>
              <a:t> Complete			Accurate</a:t>
            </a:r>
          </a:p>
          <a:p>
            <a:pPr lvl="2"/>
            <a:r>
              <a:rPr lang="en-US" sz="2400" dirty="0"/>
              <a:t> Easily understood		Concise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63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B3EF1-246E-44F1-8530-1C6310339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ADF74-6B14-447C-9961-E29949668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Report Writing Principles</a:t>
            </a:r>
          </a:p>
          <a:p>
            <a:pPr lvl="1"/>
            <a:r>
              <a:rPr lang="en-US" b="1" dirty="0"/>
              <a:t> </a:t>
            </a:r>
            <a:r>
              <a:rPr lang="en-US" sz="2800" dirty="0"/>
              <a:t>Active voice</a:t>
            </a:r>
          </a:p>
          <a:p>
            <a:pPr lvl="2"/>
            <a:r>
              <a:rPr lang="en-US" sz="2800" dirty="0"/>
              <a:t> Easier to read</a:t>
            </a:r>
          </a:p>
          <a:p>
            <a:pPr lvl="1"/>
            <a:r>
              <a:rPr lang="en-US" sz="2800" dirty="0"/>
              <a:t> Past tense</a:t>
            </a:r>
          </a:p>
          <a:p>
            <a:pPr lvl="2"/>
            <a:r>
              <a:rPr lang="en-US" sz="2800" dirty="0"/>
              <a:t> You are reporting what happen</a:t>
            </a:r>
            <a:r>
              <a:rPr lang="en-US" sz="2800" u="sng" dirty="0"/>
              <a:t>ed</a:t>
            </a:r>
          </a:p>
          <a:p>
            <a:pPr lvl="1"/>
            <a:r>
              <a:rPr lang="en-US" sz="2800" dirty="0"/>
              <a:t> Write in sentences</a:t>
            </a:r>
          </a:p>
          <a:p>
            <a:pPr lvl="2"/>
            <a:r>
              <a:rPr lang="en-US" sz="2800" dirty="0"/>
              <a:t> Subject + verb &amp; express a complete thought</a:t>
            </a:r>
            <a:endParaRPr lang="en-US" sz="2800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01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CC114-4B08-4489-B167-CC7FF9971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972C-F7EF-4DB4-8FDD-C37BCBD07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Evaluating a Report</a:t>
            </a:r>
          </a:p>
          <a:p>
            <a:pPr lvl="1"/>
            <a:endParaRPr lang="en-US" sz="1200" dirty="0"/>
          </a:p>
          <a:p>
            <a:pPr lvl="1"/>
            <a:r>
              <a:rPr lang="en-US" dirty="0"/>
              <a:t> Know your strengths &amp; weaknesses</a:t>
            </a:r>
          </a:p>
          <a:p>
            <a:pPr lvl="1"/>
            <a:r>
              <a:rPr lang="en-US" dirty="0"/>
              <a:t> Work to improve upon weaknesses</a:t>
            </a:r>
          </a:p>
          <a:p>
            <a:pPr lvl="2"/>
            <a:r>
              <a:rPr lang="en-US" sz="2000" dirty="0"/>
              <a:t>Spelling			</a:t>
            </a:r>
          </a:p>
          <a:p>
            <a:pPr lvl="2"/>
            <a:r>
              <a:rPr lang="en-US" sz="2000" dirty="0"/>
              <a:t> Grammar</a:t>
            </a:r>
          </a:p>
          <a:p>
            <a:pPr lvl="2"/>
            <a:r>
              <a:rPr lang="en-US" sz="2000" dirty="0"/>
              <a:t> Punctuation</a:t>
            </a:r>
          </a:p>
          <a:p>
            <a:pPr lvl="2"/>
            <a:r>
              <a:rPr lang="en-US" sz="2000" dirty="0"/>
              <a:t> Vocabulary</a:t>
            </a:r>
          </a:p>
          <a:p>
            <a:pPr lvl="2"/>
            <a:r>
              <a:rPr lang="en-US" sz="2000" dirty="0"/>
              <a:t> Speed</a:t>
            </a:r>
          </a:p>
          <a:p>
            <a:pPr lvl="1"/>
            <a:r>
              <a:rPr lang="en-US" dirty="0"/>
              <a:t> Get help proofreading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8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DBF0-943D-451E-8C13-F9B6067B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D65B0-29BE-42C6-8E06-6C2BB43F8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Remember – If it is not it the report, it did not happen!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Content – who, what, where, when, why and how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Format – organizing and presenting the content for effective communication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K.I.S.S. 	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24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occurred prior to officer’s arrival?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24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did the officer do?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24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did the officer observe?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24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Why was the officer there?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587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47A4D-8F9C-4731-BC38-93781A48D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F038-654D-4F89-AB13-6204485D5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Questions, comments, concerns?</a:t>
            </a:r>
          </a:p>
        </p:txBody>
      </p:sp>
    </p:spTree>
    <p:extLst>
      <p:ext uri="{BB962C8B-B14F-4D97-AF65-F5344CB8AC3E}">
        <p14:creationId xmlns:p14="http://schemas.microsoft.com/office/powerpoint/2010/main" val="281255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7516E-7C7E-4FD6-971B-43EEA87E7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F7BC8-9CAE-4C04-9E2A-98A551D73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4000" b="1" dirty="0">
                <a:solidFill>
                  <a:prstClr val="white">
                    <a:tint val="75000"/>
                  </a:prstClr>
                </a:solidFill>
                <a:latin typeface="Calibri"/>
              </a:rPr>
              <a:t>Documenting the Interview/Incident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en-US" dirty="0">
              <a:solidFill>
                <a:prstClr val="white">
                  <a:tint val="75000"/>
                </a:prstClr>
              </a:solidFill>
              <a:latin typeface="Calibri"/>
            </a:endParaRP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Notes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Brief pieces of information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Recordings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Audio or video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Body Worn Camera (BWC)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</a:pPr>
            <a:r>
              <a:rPr lang="en-US" sz="35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Statements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3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10A7B-5C05-4266-916B-1E8968C8C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A22C3-878D-4E0D-B84D-B6337F5FC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599316"/>
          </a:xfrm>
        </p:spPr>
        <p:txBody>
          <a:bodyPr>
            <a:normAutofit lnSpcReduction="10000"/>
          </a:bodyPr>
          <a:lstStyle/>
          <a:p>
            <a:r>
              <a:rPr lang="en-US" sz="4000" b="1" dirty="0"/>
              <a:t>What information is important?</a:t>
            </a:r>
          </a:p>
          <a:p>
            <a:r>
              <a:rPr lang="en-US" dirty="0"/>
              <a:t>Who </a:t>
            </a:r>
          </a:p>
          <a:p>
            <a:r>
              <a:rPr lang="en-US" dirty="0"/>
              <a:t>What</a:t>
            </a:r>
          </a:p>
          <a:p>
            <a:r>
              <a:rPr lang="en-US" dirty="0"/>
              <a:t>Where</a:t>
            </a:r>
          </a:p>
          <a:p>
            <a:r>
              <a:rPr lang="en-US" dirty="0"/>
              <a:t>When</a:t>
            </a:r>
          </a:p>
          <a:p>
            <a:r>
              <a:rPr lang="en-US" dirty="0"/>
              <a:t>Why</a:t>
            </a:r>
          </a:p>
          <a:p>
            <a:r>
              <a:rPr lang="en-US" dirty="0"/>
              <a:t>How</a:t>
            </a:r>
          </a:p>
          <a:p>
            <a:r>
              <a:rPr lang="en-US" dirty="0"/>
              <a:t>Action Taken</a:t>
            </a:r>
          </a:p>
        </p:txBody>
      </p:sp>
    </p:spTree>
    <p:extLst>
      <p:ext uri="{BB962C8B-B14F-4D97-AF65-F5344CB8AC3E}">
        <p14:creationId xmlns:p14="http://schemas.microsoft.com/office/powerpoint/2010/main" val="1049293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D0FD5-03C3-4722-8E28-1E9EA6E82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EC60-2CC6-4F9B-AD72-989CB1AA2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en-US" sz="4000" b="1" dirty="0">
                <a:solidFill>
                  <a:prstClr val="white">
                    <a:tint val="75000"/>
                  </a:prstClr>
                </a:solidFill>
                <a:latin typeface="Calibri"/>
              </a:rPr>
              <a:t>What notes are we going to take?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</a:pPr>
            <a:r>
              <a:rPr lang="en-US" sz="2800" b="1" dirty="0">
                <a:solidFill>
                  <a:prstClr val="white">
                    <a:tint val="75000"/>
                  </a:prstClr>
                </a:solidFill>
                <a:latin typeface="Calibri"/>
              </a:rPr>
              <a:t> </a:t>
            </a: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What happened before the officer arrived?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did the officer see?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did the officer do?</a:t>
            </a:r>
          </a:p>
          <a:p>
            <a:pPr marL="457200" lvl="1" indent="0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solidFill>
                  <a:prstClr val="white">
                    <a:tint val="75000"/>
                  </a:prstClr>
                </a:solidFill>
                <a:latin typeface="Calibri"/>
              </a:rPr>
              <a:t> What was the result?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5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5FA96-4129-4A34-A503-38CFE7B95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6E38B-38E0-457F-AC67-A686E91A6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How are we going to record the information?</a:t>
            </a:r>
          </a:p>
          <a:p>
            <a:pPr marL="800100" lvl="1" indent="-342900"/>
            <a:r>
              <a:rPr lang="en-US" dirty="0"/>
              <a:t>Accurately</a:t>
            </a:r>
          </a:p>
          <a:p>
            <a:pPr marL="800100" lvl="1" indent="-342900"/>
            <a:r>
              <a:rPr lang="en-US" dirty="0"/>
              <a:t>Legibly</a:t>
            </a:r>
          </a:p>
          <a:p>
            <a:pPr marL="800100" lvl="1" indent="-342900"/>
            <a:r>
              <a:rPr lang="en-US" dirty="0"/>
              <a:t>Using common abbreviations if necessary</a:t>
            </a:r>
          </a:p>
          <a:p>
            <a:pPr marL="1257300" lvl="2" indent="-342900"/>
            <a:r>
              <a:rPr lang="en-US" sz="2800" dirty="0"/>
              <a:t>TOT</a:t>
            </a:r>
          </a:p>
          <a:p>
            <a:pPr marL="1257300" lvl="2" indent="-342900"/>
            <a:r>
              <a:rPr lang="en-US" sz="2800" dirty="0"/>
              <a:t>DOB</a:t>
            </a:r>
          </a:p>
          <a:p>
            <a:pPr marL="1257300" lvl="2" indent="-342900"/>
            <a:r>
              <a:rPr lang="en-US" sz="2800" dirty="0"/>
              <a:t>NMI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80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8599-E8DD-46B9-B6F6-CEE00673E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721F0-CD02-44AC-87E7-282BB067A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/>
              <a:t>What are we going to do with the information?</a:t>
            </a:r>
          </a:p>
          <a:p>
            <a:pPr marL="914400" lvl="1" indent="-457200"/>
            <a:r>
              <a:rPr lang="en-US" sz="3200" dirty="0"/>
              <a:t>Use the data for reports</a:t>
            </a:r>
          </a:p>
          <a:p>
            <a:pPr marL="914400" lvl="1" indent="-457200"/>
            <a:r>
              <a:rPr lang="en-US" sz="3200" dirty="0"/>
              <a:t>Refer to previous notes for current investigations</a:t>
            </a:r>
          </a:p>
          <a:p>
            <a:pPr marL="914400" lvl="1" indent="-457200"/>
            <a:r>
              <a:rPr lang="en-US" sz="3200" dirty="0"/>
              <a:t>Refer to notes in court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5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0B9B4-CFF6-4D0A-A08C-1697A313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787BC-A1F4-4598-8EF5-A153C7930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10000" b="1" dirty="0"/>
              <a:t>Basic Interview Techniques</a:t>
            </a:r>
          </a:p>
          <a:p>
            <a:pPr marL="457200" lvl="1" indent="0">
              <a:buNone/>
            </a:pPr>
            <a:r>
              <a:rPr lang="en-US" sz="5600" dirty="0"/>
              <a:t> </a:t>
            </a:r>
          </a:p>
          <a:p>
            <a:pPr lvl="1"/>
            <a:r>
              <a:rPr lang="en-US" sz="5600" dirty="0"/>
              <a:t> Start slow, build rapport</a:t>
            </a:r>
          </a:p>
          <a:p>
            <a:pPr lvl="1"/>
            <a:r>
              <a:rPr lang="en-US" sz="5600" dirty="0"/>
              <a:t> Open-ended questions</a:t>
            </a:r>
          </a:p>
          <a:p>
            <a:pPr lvl="2"/>
            <a:r>
              <a:rPr lang="en-US" sz="5600" dirty="0"/>
              <a:t> Narrative answer</a:t>
            </a:r>
          </a:p>
          <a:p>
            <a:pPr lvl="1"/>
            <a:r>
              <a:rPr lang="en-US" sz="5600" dirty="0"/>
              <a:t> Closed-ended questions</a:t>
            </a:r>
          </a:p>
          <a:p>
            <a:pPr lvl="2"/>
            <a:r>
              <a:rPr lang="en-US" sz="5600" dirty="0"/>
              <a:t> Usually only a “yes” or “no” answer</a:t>
            </a:r>
          </a:p>
          <a:p>
            <a:pPr lvl="1"/>
            <a:r>
              <a:rPr lang="en-US" sz="5600" dirty="0"/>
              <a:t> Formulate questions about a single topic</a:t>
            </a:r>
          </a:p>
          <a:p>
            <a:pPr lvl="1"/>
            <a:r>
              <a:rPr lang="en-US" sz="5600" dirty="0"/>
              <a:t> Understand recall techniques like the Cognitive Interview</a:t>
            </a:r>
          </a:p>
          <a:p>
            <a:pPr lvl="1"/>
            <a:r>
              <a:rPr lang="en-US" sz="5600" dirty="0"/>
              <a:t> Understand effective interview techniques like “mirroring”, “minimal encouragers”</a:t>
            </a:r>
          </a:p>
          <a:p>
            <a:pPr lvl="1"/>
            <a:r>
              <a:rPr lang="en-US" sz="5600" dirty="0"/>
              <a:t> </a:t>
            </a:r>
            <a:r>
              <a:rPr lang="en-US" sz="5600" dirty="0">
                <a:cs typeface="Arial" pitchFamily="34" charset="0"/>
              </a:rPr>
              <a:t>Do not try to influence the person’s responses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33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B753-C146-4C7B-B084-651A797A3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Interviewing – Signs of Deception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1EF55-52E6-4F02-85F5-F333154CB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8400" b="1" dirty="0"/>
              <a:t>Deception</a:t>
            </a:r>
          </a:p>
          <a:p>
            <a:pPr lvl="1"/>
            <a:r>
              <a:rPr lang="en-US" sz="5100" dirty="0"/>
              <a:t> </a:t>
            </a:r>
          </a:p>
          <a:p>
            <a:pPr lvl="1"/>
            <a:r>
              <a:rPr lang="en-US" sz="5100" dirty="0"/>
              <a:t>Physiological  Indicators	</a:t>
            </a:r>
          </a:p>
          <a:p>
            <a:pPr lvl="2"/>
            <a:r>
              <a:rPr lang="en-US" sz="4200" dirty="0"/>
              <a:t> Perspiration 		</a:t>
            </a:r>
            <a:r>
              <a:rPr lang="en-US" sz="3400" dirty="0"/>
              <a:t>•</a:t>
            </a:r>
            <a:r>
              <a:rPr lang="en-US" sz="2500" dirty="0"/>
              <a:t> </a:t>
            </a:r>
            <a:r>
              <a:rPr lang="en-US" sz="4200" dirty="0"/>
              <a:t>Pulse rate</a:t>
            </a:r>
          </a:p>
          <a:p>
            <a:pPr lvl="2"/>
            <a:r>
              <a:rPr lang="en-US" sz="4200" dirty="0"/>
              <a:t> Skin Color		</a:t>
            </a:r>
            <a:r>
              <a:rPr lang="en-US" sz="3400" dirty="0"/>
              <a:t>•</a:t>
            </a:r>
            <a:r>
              <a:rPr lang="en-US" sz="4400" dirty="0"/>
              <a:t> </a:t>
            </a:r>
            <a:r>
              <a:rPr lang="en-US" sz="4200" dirty="0"/>
              <a:t>Dry mouth</a:t>
            </a:r>
          </a:p>
          <a:p>
            <a:pPr lvl="2"/>
            <a:endParaRPr lang="en-US" sz="4200" dirty="0"/>
          </a:p>
          <a:p>
            <a:pPr lvl="1"/>
            <a:r>
              <a:rPr lang="en-US" sz="5100" dirty="0"/>
              <a:t> Behavioral  Indicators</a:t>
            </a:r>
          </a:p>
          <a:p>
            <a:pPr lvl="2"/>
            <a:r>
              <a:rPr lang="en-US" sz="4200" dirty="0"/>
              <a:t> Nervousness		</a:t>
            </a:r>
            <a:r>
              <a:rPr lang="en-US" sz="4400" dirty="0"/>
              <a:t> </a:t>
            </a:r>
            <a:r>
              <a:rPr lang="en-US" sz="3400" dirty="0"/>
              <a:t>•</a:t>
            </a:r>
            <a:r>
              <a:rPr lang="en-US" sz="4000" dirty="0"/>
              <a:t> </a:t>
            </a:r>
            <a:r>
              <a:rPr lang="en-US" sz="4200" dirty="0"/>
              <a:t>Pacing</a:t>
            </a:r>
          </a:p>
          <a:p>
            <a:pPr lvl="2"/>
            <a:r>
              <a:rPr lang="en-US" sz="4200" dirty="0"/>
              <a:t> Restlessness		</a:t>
            </a:r>
            <a:r>
              <a:rPr lang="en-US" sz="4400" dirty="0"/>
              <a:t> </a:t>
            </a:r>
            <a:r>
              <a:rPr lang="en-US" sz="3400" dirty="0"/>
              <a:t>•</a:t>
            </a:r>
            <a:r>
              <a:rPr lang="en-US" sz="5400" dirty="0"/>
              <a:t> </a:t>
            </a:r>
            <a:r>
              <a:rPr lang="en-US" sz="4200" dirty="0"/>
              <a:t>Lack of eye contact</a:t>
            </a:r>
          </a:p>
          <a:p>
            <a:pPr lvl="2"/>
            <a:r>
              <a:rPr lang="en-US" sz="4200" dirty="0"/>
              <a:t> Rehearse answers	</a:t>
            </a:r>
            <a:r>
              <a:rPr lang="en-US" sz="4400" dirty="0"/>
              <a:t> </a:t>
            </a:r>
            <a:r>
              <a:rPr lang="en-US" sz="3400" dirty="0"/>
              <a:t>•</a:t>
            </a:r>
            <a:r>
              <a:rPr lang="en-US" sz="5400" dirty="0"/>
              <a:t> </a:t>
            </a:r>
            <a:r>
              <a:rPr lang="en-US" sz="4200" dirty="0"/>
              <a:t>Inconsistent answers</a:t>
            </a:r>
          </a:p>
          <a:p>
            <a:pPr lvl="2"/>
            <a:endParaRPr lang="en-US" sz="4200" dirty="0"/>
          </a:p>
          <a:p>
            <a:pPr lvl="1"/>
            <a:r>
              <a:rPr lang="en-US" sz="5100" dirty="0"/>
              <a:t> These </a:t>
            </a:r>
            <a:r>
              <a:rPr lang="en-US" sz="5100" u="sng" dirty="0"/>
              <a:t>may</a:t>
            </a:r>
            <a:r>
              <a:rPr lang="en-US" sz="5100" dirty="0"/>
              <a:t> be signs of deception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825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8CE0C-D60D-49D4-853C-1A05BD26E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Writing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0EF2E-A911-4287-9696-74B543179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Purpose of Reports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</a:t>
            </a:r>
            <a:r>
              <a:rPr lang="en-US" sz="3600" dirty="0"/>
              <a:t>Creates a record of documentation</a:t>
            </a:r>
          </a:p>
          <a:p>
            <a:pPr lvl="1"/>
            <a:r>
              <a:rPr lang="en-US" sz="3600" dirty="0"/>
              <a:t> Supports legal efforts on behalf of city/victim</a:t>
            </a:r>
          </a:p>
          <a:p>
            <a:pPr lvl="1"/>
            <a:r>
              <a:rPr lang="en-US" sz="3600" dirty="0"/>
              <a:t> Aid victims in recovery/compliance</a:t>
            </a:r>
          </a:p>
        </p:txBody>
      </p:sp>
    </p:spTree>
    <p:extLst>
      <p:ext uri="{BB962C8B-B14F-4D97-AF65-F5344CB8AC3E}">
        <p14:creationId xmlns:p14="http://schemas.microsoft.com/office/powerpoint/2010/main" val="211375519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29</TotalTime>
  <Words>417</Words>
  <Application>Microsoft Office PowerPoint</Application>
  <PresentationFormat>Widescreen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Berlin</vt:lpstr>
      <vt:lpstr>Report Writing – Code Enforcement</vt:lpstr>
      <vt:lpstr>Note Taking</vt:lpstr>
      <vt:lpstr>Note Taking</vt:lpstr>
      <vt:lpstr>Note Taking</vt:lpstr>
      <vt:lpstr>Note Taking</vt:lpstr>
      <vt:lpstr>Note Taking</vt:lpstr>
      <vt:lpstr>Interviewing</vt:lpstr>
      <vt:lpstr>Interviewing – Signs of Deception</vt:lpstr>
      <vt:lpstr>Report Writing</vt:lpstr>
      <vt:lpstr>Report Writing</vt:lpstr>
      <vt:lpstr>Report Writing</vt:lpstr>
      <vt:lpstr>Report Writing</vt:lpstr>
      <vt:lpstr>Report Writing</vt:lpstr>
      <vt:lpstr>Report Writing</vt:lpstr>
      <vt:lpstr>Report Writing</vt:lpstr>
      <vt:lpstr>Report Writing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Writing – Code Enforcement</dc:title>
  <dc:creator>Doyle, Evan</dc:creator>
  <cp:lastModifiedBy>Doyle, Evan</cp:lastModifiedBy>
  <cp:revision>4</cp:revision>
  <dcterms:created xsi:type="dcterms:W3CDTF">2018-10-23T19:03:30Z</dcterms:created>
  <dcterms:modified xsi:type="dcterms:W3CDTF">2018-10-23T19:33:02Z</dcterms:modified>
</cp:coreProperties>
</file>